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34"/>
  </p:notesMasterIdLst>
  <p:sldIdLst>
    <p:sldId id="256" r:id="rId2"/>
    <p:sldId id="257" r:id="rId3"/>
    <p:sldId id="271" r:id="rId4"/>
    <p:sldId id="272" r:id="rId5"/>
    <p:sldId id="259" r:id="rId6"/>
    <p:sldId id="273" r:id="rId7"/>
    <p:sldId id="274" r:id="rId8"/>
    <p:sldId id="262" r:id="rId9"/>
    <p:sldId id="263" r:id="rId10"/>
    <p:sldId id="275" r:id="rId11"/>
    <p:sldId id="265" r:id="rId12"/>
    <p:sldId id="266" r:id="rId13"/>
    <p:sldId id="276" r:id="rId14"/>
    <p:sldId id="277" r:id="rId15"/>
    <p:sldId id="278" r:id="rId16"/>
    <p:sldId id="279" r:id="rId17"/>
    <p:sldId id="280" r:id="rId18"/>
    <p:sldId id="281" r:id="rId19"/>
    <p:sldId id="282" r:id="rId20"/>
    <p:sldId id="264" r:id="rId21"/>
    <p:sldId id="283" r:id="rId22"/>
    <p:sldId id="284" r:id="rId23"/>
    <p:sldId id="285" r:id="rId24"/>
    <p:sldId id="286" r:id="rId25"/>
    <p:sldId id="287" r:id="rId26"/>
    <p:sldId id="289" r:id="rId27"/>
    <p:sldId id="288" r:id="rId28"/>
    <p:sldId id="294" r:id="rId29"/>
    <p:sldId id="290" r:id="rId30"/>
    <p:sldId id="291" r:id="rId31"/>
    <p:sldId id="292" r:id="rId32"/>
    <p:sldId id="293" r:id="rId33"/>
  </p:sldIdLst>
  <p:sldSz cx="12192000" cy="6858000"/>
  <p:notesSz cx="6858000" cy="9144000"/>
  <p:embeddedFontLs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Open Sans" panose="020B0606030504020204" pitchFamily="34" charset="0"/>
      <p:regular r:id="rId39"/>
      <p:bold r:id="rId40"/>
    </p:embeddedFont>
    <p:embeddedFont>
      <p:font typeface="Roboto" panose="020B060402020202020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i1dudFe5/4h8kBpvkxgDlmQYW1n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3522" autoAdjust="0"/>
  </p:normalViewPr>
  <p:slideViewPr>
    <p:cSldViewPr snapToGrid="0">
      <p:cViewPr varScale="1">
        <p:scale>
          <a:sx n="62" d="100"/>
          <a:sy n="62" d="100"/>
        </p:scale>
        <p:origin x="88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" name="Google Shape;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be26b4b0d9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be26b4b0d9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45" name="Google Shape;14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52" name="Google Shape;152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77" name="Google Shape;1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be26b4b0d9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86" name="Google Shape;186;gbe26b4b0d9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98" name="Google Shape;19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e26b4b0d9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e26b4b0d9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15" name="Google Shape;215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be26b4b0d9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be26b4b0d9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3" name="Google Shape;9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8" name="Google Shape;13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42942430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gbe26b4b0d9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1" name="Google Shape;241;gbe26b4b0d9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gbe26b4b0d9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4" name="Google Shape;254;gbe26b4b0d9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be26b4b0d9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be26b4b0d9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be26b4b0d9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be26b4b0d9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be26b4b0d9_0_1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be26b4b0d9_0_1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be26b4b0d9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be26b4b0d9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gbe26b4b0d9_0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1" name="Google Shape;301;gbe26b4b0d9_0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bdf4f4ca68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4" name="Google Shape;324;gbdf4f4ca68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gbdf4f4ca68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3" name="Google Shape;343;gbdf4f4ca68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0" name="Google Shape;100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165893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be26b4b0d9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be26b4b0d9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7" name="Google Shape;10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6" name="Google Shape;10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1" name="Google Shape;121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7" name="Google Shape;12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4" name="Google Shape;12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1" name="Google Shape;13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Content" type="obj">
  <p:cSld name="OBJECT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" name="Google Shape;14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Picture with Caption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2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26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p2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2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and Vertical Text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7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Vertical Title and Text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28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28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p2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p2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18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8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0" name="Google Shape;20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ítulo e Legenda">
  <p:cSld name="Título e Legenda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9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  <a:defRPr sz="4800" b="0" cap="none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9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  <a:defRPr sz="1800">
                <a:solidFill>
                  <a:srgbClr val="595959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19"/>
          <p:cNvSpPr txBox="1">
            <a:spLocks noGrp="1"/>
          </p:cNvSpPr>
          <p:nvPr>
            <p:ph type="sldNum" idx="12"/>
          </p:nvPr>
        </p:nvSpPr>
        <p:spPr>
          <a:xfrm>
            <a:off x="531812" y="3244139"/>
            <a:ext cx="779767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Blank" type="blank">
  <p:cSld name="BLANK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wo Content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22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22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p2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2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p2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mparison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23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p23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p23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p23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p2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2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Title Only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4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2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p2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ontent with Caption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2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p25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p25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p2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p2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p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reprograma.com.br/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www.weblink.com.br/blog/o-que-e-html/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Relationship Id="rId9" Type="http://schemas.openxmlformats.org/officeDocument/2006/relationships/hyperlink" Target="https://developer.mozilla.org/pt-BR/docs/Web/HTML/Element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gif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gif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" descr="A group of people in a dark room&#10;&#10;Description automatically generated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 t="1316"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be26b4b0d9_0_25"/>
          <p:cNvSpPr txBox="1">
            <a:spLocks noGrp="1"/>
          </p:cNvSpPr>
          <p:nvPr>
            <p:ph type="ctrTitle"/>
          </p:nvPr>
        </p:nvSpPr>
        <p:spPr>
          <a:xfrm>
            <a:off x="2004600" y="526800"/>
            <a:ext cx="8069700" cy="1615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pt-BR" sz="5000">
                <a:solidFill>
                  <a:srgbClr val="FFFFFF"/>
                </a:solidFill>
              </a:rPr>
              <a:t>O que nós vamos aprender para construir nosso site?</a:t>
            </a:r>
            <a:endParaRPr sz="5000">
              <a:solidFill>
                <a:srgbClr val="FFFFFF"/>
              </a:solidFill>
            </a:endParaRPr>
          </a:p>
        </p:txBody>
      </p:sp>
      <p:pic>
        <p:nvPicPr>
          <p:cNvPr id="153" name="Google Shape;153;gbe26b4b0d9_0_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05525" y="2667775"/>
            <a:ext cx="5730400" cy="352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"/>
          <p:cNvSpPr txBox="1">
            <a:spLocks noGrp="1"/>
          </p:cNvSpPr>
          <p:nvPr>
            <p:ph type="title"/>
          </p:nvPr>
        </p:nvSpPr>
        <p:spPr>
          <a:xfrm>
            <a:off x="612559" y="121327"/>
            <a:ext cx="4643022" cy="10061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pt-BR" b="1">
                <a:solidFill>
                  <a:schemeClr val="lt1"/>
                </a:solidFill>
              </a:rPr>
              <a:t>O que é HTML?</a:t>
            </a:r>
            <a:endParaRPr/>
          </a:p>
        </p:txBody>
      </p:sp>
      <p:sp>
        <p:nvSpPr>
          <p:cNvPr id="148" name="Google Shape;148;p10"/>
          <p:cNvSpPr txBox="1">
            <a:spLocks noGrp="1"/>
          </p:cNvSpPr>
          <p:nvPr>
            <p:ph type="body" idx="1"/>
          </p:nvPr>
        </p:nvSpPr>
        <p:spPr>
          <a:xfrm>
            <a:off x="417250" y="1500326"/>
            <a:ext cx="5122416" cy="379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285750" lvl="0" indent="-1714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urier New"/>
              <a:buNone/>
            </a:pPr>
            <a:endParaRPr b="1">
              <a:solidFill>
                <a:schemeClr val="lt1"/>
              </a:solidFill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urier New"/>
              <a:buNone/>
            </a:pPr>
            <a:endParaRPr b="1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pt-BR" b="1">
                <a:solidFill>
                  <a:schemeClr val="lt1"/>
                </a:solidFill>
              </a:rPr>
              <a:t> Hypertext Markup Language </a:t>
            </a:r>
            <a:r>
              <a:rPr lang="pt-BR">
                <a:solidFill>
                  <a:schemeClr val="lt1"/>
                </a:solidFill>
              </a:rPr>
              <a:t>( Linguagem de Marcação de Hipertexto);</a:t>
            </a:r>
            <a:endParaRPr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urier New"/>
              <a:buNone/>
            </a:pPr>
            <a:endParaRPr>
              <a:solidFill>
                <a:schemeClr val="lt1"/>
              </a:solidFill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urier New"/>
              <a:buNone/>
            </a:pPr>
            <a:endParaRPr>
              <a:solidFill>
                <a:schemeClr val="lt1"/>
              </a:solidFill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urier New"/>
              <a:buNone/>
            </a:pPr>
            <a:endParaRPr>
              <a:solidFill>
                <a:schemeClr val="lt1"/>
              </a:solidFill>
            </a:endParaRPr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urier New"/>
              <a:buNone/>
            </a:pPr>
            <a:endParaRPr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ourier New"/>
              <a:buChar char="o"/>
            </a:pPr>
            <a:r>
              <a:rPr lang="pt-BR" b="1">
                <a:solidFill>
                  <a:schemeClr val="lt1"/>
                </a:solidFill>
              </a:rPr>
              <a:t>HTML </a:t>
            </a:r>
            <a:r>
              <a:rPr lang="pt-BR">
                <a:solidFill>
                  <a:schemeClr val="lt1"/>
                </a:solidFill>
              </a:rPr>
              <a:t>é a</a:t>
            </a:r>
            <a:r>
              <a:rPr lang="pt-BR" b="1">
                <a:solidFill>
                  <a:schemeClr val="lt1"/>
                </a:solidFill>
              </a:rPr>
              <a:t> </a:t>
            </a:r>
            <a:r>
              <a:rPr lang="pt-BR">
                <a:solidFill>
                  <a:schemeClr val="lt1"/>
                </a:solidFill>
              </a:rPr>
              <a:t>linguagem usada para fazer a marcação do seu site, ou seja, mostrar para o navegador o que é um título, um texto, um link etc.</a:t>
            </a:r>
            <a:endParaRPr/>
          </a:p>
          <a:p>
            <a:pPr marL="285750" lvl="0" indent="-1714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Font typeface="Courier New"/>
              <a:buNone/>
            </a:pPr>
            <a:endParaRPr>
              <a:solidFill>
                <a:schemeClr val="lt1"/>
              </a:solidFill>
            </a:endParaRPr>
          </a:p>
        </p:txBody>
      </p:sp>
      <p:pic>
        <p:nvPicPr>
          <p:cNvPr id="149" name="Google Shape;149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699464" y="346230"/>
            <a:ext cx="6340136" cy="6312022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161;p10">
            <a:extLst>
              <a:ext uri="{FF2B5EF4-FFF2-40B4-BE49-F238E27FC236}">
                <a16:creationId xmlns:a16="http://schemas.microsoft.com/office/drawing/2014/main" id="{6FD5A409-23B0-40FE-85D4-715E99AAA7DF}"/>
              </a:ext>
            </a:extLst>
          </p:cNvPr>
          <p:cNvSpPr txBox="1"/>
          <p:nvPr/>
        </p:nvSpPr>
        <p:spPr>
          <a:xfrm>
            <a:off x="2028363" y="5896775"/>
            <a:ext cx="1811400" cy="4002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latin typeface="Calibri"/>
                <a:ea typeface="Calibri"/>
                <a:cs typeface="Calibri"/>
                <a:sym typeface="Calibri"/>
              </a:rPr>
              <a:t>Site da </a:t>
            </a:r>
            <a:r>
              <a:rPr lang="pt-BR" u="sng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{ reprograma }</a:t>
            </a:r>
            <a:endParaRPr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1"/>
          <p:cNvSpPr txBox="1">
            <a:spLocks noGrp="1"/>
          </p:cNvSpPr>
          <p:nvPr>
            <p:ph type="title"/>
          </p:nvPr>
        </p:nvSpPr>
        <p:spPr>
          <a:xfrm>
            <a:off x="458274" y="439747"/>
            <a:ext cx="4015774" cy="14322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pt-BR" b="1" dirty="0">
                <a:solidFill>
                  <a:schemeClr val="lt1"/>
                </a:solidFill>
              </a:rPr>
              <a:t>O que é CSS?</a:t>
            </a:r>
            <a:endParaRPr dirty="0"/>
          </a:p>
        </p:txBody>
      </p:sp>
      <p:sp>
        <p:nvSpPr>
          <p:cNvPr id="155" name="Google Shape;155;p11"/>
          <p:cNvSpPr txBox="1">
            <a:spLocks noGrp="1"/>
          </p:cNvSpPr>
          <p:nvPr>
            <p:ph type="body" idx="1"/>
          </p:nvPr>
        </p:nvSpPr>
        <p:spPr>
          <a:xfrm>
            <a:off x="559560" y="1594609"/>
            <a:ext cx="3914488" cy="2103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r>
              <a:rPr lang="pt-BR" sz="3200" b="1" dirty="0" err="1">
                <a:solidFill>
                  <a:schemeClr val="lt1"/>
                </a:solidFill>
              </a:rPr>
              <a:t>Cascading</a:t>
            </a:r>
            <a:r>
              <a:rPr lang="pt-BR" sz="3200" b="1" dirty="0">
                <a:solidFill>
                  <a:schemeClr val="lt1"/>
                </a:solidFill>
              </a:rPr>
              <a:t> </a:t>
            </a:r>
            <a:r>
              <a:rPr lang="pt-BR" sz="3200" b="1" dirty="0" err="1">
                <a:solidFill>
                  <a:schemeClr val="lt1"/>
                </a:solidFill>
              </a:rPr>
              <a:t>Style</a:t>
            </a:r>
            <a:r>
              <a:rPr lang="pt-BR" sz="3200" b="1" dirty="0">
                <a:solidFill>
                  <a:schemeClr val="lt1"/>
                </a:solidFill>
              </a:rPr>
              <a:t> </a:t>
            </a:r>
            <a:r>
              <a:rPr lang="pt-BR" sz="3200" b="1" dirty="0" err="1">
                <a:solidFill>
                  <a:schemeClr val="lt1"/>
                </a:solidFill>
              </a:rPr>
              <a:t>Sheet</a:t>
            </a:r>
            <a:r>
              <a:rPr lang="pt-BR" sz="3200" b="1" dirty="0">
                <a:solidFill>
                  <a:schemeClr val="lt1"/>
                </a:solidFill>
              </a:rPr>
              <a:t> </a:t>
            </a:r>
            <a:r>
              <a:rPr lang="pt-BR" sz="3200" dirty="0">
                <a:solidFill>
                  <a:schemeClr val="lt1"/>
                </a:solidFill>
              </a:rPr>
              <a:t>(</a:t>
            </a:r>
            <a:r>
              <a:rPr lang="pt-BR" sz="3200" i="1" dirty="0">
                <a:solidFill>
                  <a:schemeClr val="lt1"/>
                </a:solidFill>
              </a:rPr>
              <a:t>Folha de Estilo em Cascatas);</a:t>
            </a:r>
            <a:endParaRPr sz="32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5B8EF4-F7CB-42CE-A9B1-581D98394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6914" y="629225"/>
            <a:ext cx="7281591" cy="34701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AB78962-BC23-40FD-989B-65B7D2D9445C}"/>
              </a:ext>
            </a:extLst>
          </p:cNvPr>
          <p:cNvSpPr txBox="1"/>
          <p:nvPr/>
        </p:nvSpPr>
        <p:spPr>
          <a:xfrm>
            <a:off x="544497" y="4311818"/>
            <a:ext cx="11344008" cy="20108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pt-BR" sz="2400" dirty="0">
                <a:solidFill>
                  <a:schemeClr val="lt1"/>
                </a:solidFill>
              </a:rPr>
              <a:t>CSS é uma linguagem de estilos usada para estilizar elementos de uma página desenvolvida com uma linguagem de marcação, como o </a:t>
            </a:r>
            <a:r>
              <a:rPr lang="pt-BR" sz="2400" u="sng" dirty="0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HTML</a:t>
            </a:r>
            <a:r>
              <a:rPr lang="pt-BR" sz="2400" dirty="0">
                <a:solidFill>
                  <a:schemeClr val="lt1"/>
                </a:solidFill>
              </a:rPr>
              <a:t>. </a:t>
            </a:r>
          </a:p>
          <a:p>
            <a:pPr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</a:pPr>
            <a:endParaRPr lang="pt-BR" sz="2400" dirty="0">
              <a:solidFill>
                <a:schemeClr val="lt1"/>
              </a:solidFill>
            </a:endParaRPr>
          </a:p>
          <a:p>
            <a:pPr marL="285750" lvl="0" indent="-28575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ourier New"/>
              <a:buChar char="o"/>
            </a:pPr>
            <a:r>
              <a:rPr lang="pt-BR" sz="2400" dirty="0">
                <a:solidFill>
                  <a:schemeClr val="lt1"/>
                </a:solidFill>
              </a:rPr>
              <a:t>O que ela faz é separar a parte estrutural escrita, ou seja, o conteúdo, da parte visual, ou seja, o design gráfico dessa mesma página.</a:t>
            </a:r>
            <a:endParaRPr lang="pt-BR" sz="2400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xfrm>
            <a:off x="2815701" y="637650"/>
            <a:ext cx="6560597" cy="11481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Calibri"/>
              <a:buNone/>
            </a:pPr>
            <a:r>
              <a:rPr lang="pt-BR" sz="4400" b="1" dirty="0">
                <a:solidFill>
                  <a:schemeClr val="lt1"/>
                </a:solidFill>
              </a:rPr>
              <a:t>HTML – Anatomia + Introdução ao VS </a:t>
            </a:r>
            <a:r>
              <a:rPr lang="pt-BR" sz="4400" b="1" dirty="0" err="1">
                <a:solidFill>
                  <a:schemeClr val="lt1"/>
                </a:solidFill>
              </a:rPr>
              <a:t>Code</a:t>
            </a:r>
            <a:endParaRPr dirty="0"/>
          </a:p>
        </p:txBody>
      </p:sp>
      <p:sp>
        <p:nvSpPr>
          <p:cNvPr id="174" name="Google Shape;174;p12"/>
          <p:cNvSpPr txBox="1">
            <a:spLocks noGrp="1"/>
          </p:cNvSpPr>
          <p:nvPr>
            <p:ph type="body" idx="1"/>
          </p:nvPr>
        </p:nvSpPr>
        <p:spPr>
          <a:xfrm>
            <a:off x="843466" y="2315250"/>
            <a:ext cx="10505067" cy="39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Agora que já sabemos para que serve cada linguagem, precisamos saber como criar e editar esses arquivos. </a:t>
            </a:r>
            <a:endParaRPr sz="2400" dirty="0">
              <a:solidFill>
                <a:schemeClr val="lt1"/>
              </a:solidFill>
              <a:latin typeface="Roboto"/>
              <a:ea typeface="Roboto"/>
              <a:cs typeface="Roboto"/>
              <a:sym typeface="Roboto"/>
            </a:endParaRPr>
          </a:p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br>
              <a:rPr lang="pt-BR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Assim como para alterar uma imagem precisamos de um software como o </a:t>
            </a:r>
            <a:r>
              <a:rPr lang="pt-BR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Paint</a:t>
            </a:r>
            <a: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por exemplo, precisamos de um editor de texto para alterar os nossos arquivos .</a:t>
            </a:r>
            <a:r>
              <a:rPr lang="pt-BR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html</a:t>
            </a:r>
            <a: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 e .</a:t>
            </a:r>
            <a:r>
              <a:rPr lang="pt-BR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css</a:t>
            </a:r>
            <a: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. </a:t>
            </a:r>
            <a:b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b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</a:br>
            <a: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Para isso, temos vários softwares no mercado, como Sublime </a:t>
            </a:r>
            <a:r>
              <a:rPr lang="pt-BR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Text</a:t>
            </a:r>
            <a: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Atom</a:t>
            </a:r>
            <a: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lang="pt-BR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Notepad</a:t>
            </a:r>
            <a: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++. O que vamos usar neste workshop é o Visual Studio </a:t>
            </a:r>
            <a:r>
              <a:rPr lang="pt-BR" sz="2400" dirty="0" err="1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Code</a:t>
            </a:r>
            <a:r>
              <a:rPr lang="pt-BR" sz="2400" dirty="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, um editor da Microsoft gratuito</a:t>
            </a:r>
            <a:endParaRPr sz="2400" dirty="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>
            <a:spLocks noGrp="1"/>
          </p:cNvSpPr>
          <p:nvPr>
            <p:ph type="title"/>
          </p:nvPr>
        </p:nvSpPr>
        <p:spPr>
          <a:xfrm>
            <a:off x="1586204" y="297050"/>
            <a:ext cx="8072400" cy="15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4000" b="1" dirty="0">
                <a:solidFill>
                  <a:schemeClr val="lt1"/>
                </a:solidFill>
              </a:rPr>
              <a:t>Estrutura básica de organização de arquivos</a:t>
            </a:r>
            <a:endParaRPr sz="4000" dirty="0"/>
          </a:p>
        </p:txBody>
      </p:sp>
      <p:pic>
        <p:nvPicPr>
          <p:cNvPr id="180" name="Google Shape;180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50425" y="2218758"/>
            <a:ext cx="7583650" cy="862875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3"/>
          <p:cNvSpPr txBox="1"/>
          <p:nvPr/>
        </p:nvSpPr>
        <p:spPr>
          <a:xfrm>
            <a:off x="8216675" y="5917500"/>
            <a:ext cx="271740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seu </a:t>
            </a:r>
            <a:r>
              <a:rPr lang="pt-BR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VsCode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13"/>
          <p:cNvSpPr txBox="1"/>
          <p:nvPr/>
        </p:nvSpPr>
        <p:spPr>
          <a:xfrm>
            <a:off x="398200" y="2203823"/>
            <a:ext cx="2755966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seu explorador do Computador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83" name="Google Shape;183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30550" y="3889576"/>
            <a:ext cx="4309525" cy="2428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be26b4b0d9_0_36"/>
          <p:cNvSpPr txBox="1"/>
          <p:nvPr/>
        </p:nvSpPr>
        <p:spPr>
          <a:xfrm>
            <a:off x="3717797" y="480675"/>
            <a:ext cx="38334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40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Anatomia HTML</a:t>
            </a:r>
            <a:endParaRPr sz="40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89" name="Google Shape;189;gbe26b4b0d9_0_3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03622" y="1924633"/>
            <a:ext cx="561975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0" name="Google Shape;190;gbe26b4b0d9_0_36"/>
          <p:cNvSpPr/>
          <p:nvPr/>
        </p:nvSpPr>
        <p:spPr>
          <a:xfrm>
            <a:off x="2273675" y="2512150"/>
            <a:ext cx="5055600" cy="13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gbe26b4b0d9_0_36"/>
          <p:cNvSpPr/>
          <p:nvPr/>
        </p:nvSpPr>
        <p:spPr>
          <a:xfrm>
            <a:off x="7551200" y="1811450"/>
            <a:ext cx="3833400" cy="126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gbe26b4b0d9_0_36"/>
          <p:cNvSpPr txBox="1"/>
          <p:nvPr/>
        </p:nvSpPr>
        <p:spPr>
          <a:xfrm>
            <a:off x="7613600" y="1811450"/>
            <a:ext cx="37710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Aqui vão ficar as coisas que se comunicam com seu navegador e que o usuário não consegue ver. são as meta </a:t>
            </a:r>
            <a:r>
              <a:rPr lang="pt-BR" sz="1800" dirty="0" err="1">
                <a:latin typeface="Calibri"/>
                <a:ea typeface="Calibri"/>
                <a:cs typeface="Calibri"/>
                <a:sym typeface="Calibri"/>
              </a:rPr>
              <a:t>tags</a:t>
            </a: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 (entre outras).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3" name="Google Shape;193;gbe26b4b0d9_0_36"/>
          <p:cNvSpPr/>
          <p:nvPr/>
        </p:nvSpPr>
        <p:spPr>
          <a:xfrm>
            <a:off x="7551200" y="3997300"/>
            <a:ext cx="3833400" cy="1266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4" name="Google Shape;194;gbe26b4b0d9_0_36"/>
          <p:cNvSpPr txBox="1"/>
          <p:nvPr/>
        </p:nvSpPr>
        <p:spPr>
          <a:xfrm>
            <a:off x="7582400" y="4174700"/>
            <a:ext cx="3771000" cy="10156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Aqui é realmente onde as </a:t>
            </a:r>
            <a:r>
              <a:rPr lang="pt-BR" sz="1800" i="1" dirty="0" err="1">
                <a:latin typeface="Calibri"/>
                <a:ea typeface="Calibri"/>
                <a:cs typeface="Calibri"/>
                <a:sym typeface="Calibri"/>
              </a:rPr>
              <a:t>tags</a:t>
            </a:r>
            <a:r>
              <a:rPr lang="pt-BR" sz="1800" dirty="0">
                <a:latin typeface="Calibri"/>
                <a:ea typeface="Calibri"/>
                <a:cs typeface="Calibri"/>
                <a:sym typeface="Calibri"/>
              </a:rPr>
              <a:t> que serão o esqueleto do seu site serão escritas, a parte visível para o usuário.</a:t>
            </a:r>
            <a:endParaRPr sz="1800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gbe26b4b0d9_0_36"/>
          <p:cNvSpPr/>
          <p:nvPr/>
        </p:nvSpPr>
        <p:spPr>
          <a:xfrm>
            <a:off x="2273675" y="4635025"/>
            <a:ext cx="5055600" cy="138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C27BA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4"/>
          <p:cNvSpPr txBox="1">
            <a:spLocks noGrp="1"/>
          </p:cNvSpPr>
          <p:nvPr>
            <p:ph type="title"/>
          </p:nvPr>
        </p:nvSpPr>
        <p:spPr>
          <a:xfrm>
            <a:off x="591450" y="325691"/>
            <a:ext cx="10726200" cy="64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Calibri"/>
              <a:buNone/>
            </a:pPr>
            <a:r>
              <a:rPr lang="pt-BR" sz="4000" b="1" dirty="0" err="1">
                <a:solidFill>
                  <a:schemeClr val="lt1"/>
                </a:solidFill>
              </a:rPr>
              <a:t>Tag</a:t>
            </a:r>
            <a:r>
              <a:rPr lang="pt-BR" sz="4000" b="1" dirty="0">
                <a:solidFill>
                  <a:schemeClr val="lt1"/>
                </a:solidFill>
              </a:rPr>
              <a:t> – etiqueta (</a:t>
            </a:r>
            <a:r>
              <a:rPr lang="pt-BR" sz="4000" b="1" dirty="0" err="1">
                <a:solidFill>
                  <a:schemeClr val="lt1"/>
                </a:solidFill>
              </a:rPr>
              <a:t>tag</a:t>
            </a:r>
            <a:r>
              <a:rPr lang="pt-BR" sz="4000" b="1" dirty="0">
                <a:solidFill>
                  <a:schemeClr val="lt1"/>
                </a:solidFill>
              </a:rPr>
              <a:t>), atributo, valor e conteúdo</a:t>
            </a:r>
            <a:endParaRPr sz="4000" dirty="0">
              <a:solidFill>
                <a:schemeClr val="lt1"/>
              </a:solidFill>
            </a:endParaRPr>
          </a:p>
        </p:txBody>
      </p:sp>
      <p:sp>
        <p:nvSpPr>
          <p:cNvPr id="201" name="Google Shape;201;p14"/>
          <p:cNvSpPr txBox="1">
            <a:spLocks noGrp="1"/>
          </p:cNvSpPr>
          <p:nvPr>
            <p:ph type="body" idx="1"/>
          </p:nvPr>
        </p:nvSpPr>
        <p:spPr>
          <a:xfrm>
            <a:off x="648150" y="4983559"/>
            <a:ext cx="10895700" cy="11201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</a:rPr>
              <a:t>Ela é composta por uma </a:t>
            </a:r>
            <a:r>
              <a:rPr lang="pt-BR" sz="2400" b="1" dirty="0" err="1">
                <a:solidFill>
                  <a:schemeClr val="lt1"/>
                </a:solidFill>
              </a:rPr>
              <a:t>tag</a:t>
            </a:r>
            <a:r>
              <a:rPr lang="pt-BR" sz="2400" b="1" dirty="0">
                <a:solidFill>
                  <a:schemeClr val="lt1"/>
                </a:solidFill>
              </a:rPr>
              <a:t> de abertura, seu conteúdo, e a </a:t>
            </a:r>
            <a:r>
              <a:rPr lang="pt-BR" sz="2400" b="1" dirty="0" err="1">
                <a:solidFill>
                  <a:schemeClr val="lt1"/>
                </a:solidFill>
              </a:rPr>
              <a:t>tag</a:t>
            </a:r>
            <a:r>
              <a:rPr lang="pt-BR" sz="2400" b="1" dirty="0">
                <a:solidFill>
                  <a:schemeClr val="lt1"/>
                </a:solidFill>
              </a:rPr>
              <a:t> de fechamento</a:t>
            </a:r>
            <a:r>
              <a:rPr lang="pt-BR" sz="2400" dirty="0">
                <a:solidFill>
                  <a:schemeClr val="lt1"/>
                </a:solidFill>
              </a:rPr>
              <a:t>. </a:t>
            </a:r>
            <a:endParaRPr dirty="0">
              <a:solidFill>
                <a:schemeClr val="lt1"/>
              </a:solidFill>
            </a:endParaRPr>
          </a:p>
        </p:txBody>
      </p:sp>
      <p:sp>
        <p:nvSpPr>
          <p:cNvPr id="202" name="Google Shape;202;p14"/>
          <p:cNvSpPr txBox="1"/>
          <p:nvPr/>
        </p:nvSpPr>
        <p:spPr>
          <a:xfrm>
            <a:off x="1645650" y="4577273"/>
            <a:ext cx="8900700" cy="51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 </a:t>
            </a:r>
            <a:r>
              <a:rPr lang="pt-BR" sz="24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24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é o elemento básico do HTML para marcar nosso código;</a:t>
            </a:r>
            <a:endParaRPr sz="2400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3" name="Google Shape;20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71" y="1273996"/>
            <a:ext cx="6298058" cy="31007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be26b4b0d9_0_62"/>
          <p:cNvSpPr txBox="1">
            <a:spLocks noGrp="1"/>
          </p:cNvSpPr>
          <p:nvPr>
            <p:ph type="body" idx="1"/>
          </p:nvPr>
        </p:nvSpPr>
        <p:spPr>
          <a:xfrm>
            <a:off x="1638300" y="616963"/>
            <a:ext cx="8915400" cy="10170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ctr" rtl="0"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FFFF"/>
                </a:solidFill>
              </a:rPr>
              <a:t>Atributos e </a:t>
            </a:r>
            <a:r>
              <a:rPr lang="pt-BR" sz="4000" b="1" dirty="0" err="1">
                <a:solidFill>
                  <a:srgbClr val="FFFFFF"/>
                </a:solidFill>
              </a:rPr>
              <a:t>tags</a:t>
            </a:r>
            <a:r>
              <a:rPr lang="pt-BR" sz="4000" b="1" dirty="0">
                <a:solidFill>
                  <a:srgbClr val="FFFFFF"/>
                </a:solidFill>
              </a:rPr>
              <a:t> autocontidas</a:t>
            </a:r>
            <a:endParaRPr sz="4000" b="1" dirty="0">
              <a:solidFill>
                <a:srgbClr val="FFFFFF"/>
              </a:solidFill>
            </a:endParaRPr>
          </a:p>
        </p:txBody>
      </p:sp>
      <p:pic>
        <p:nvPicPr>
          <p:cNvPr id="209" name="Google Shape;209;gbe26b4b0d9_0_6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8562" y="2367975"/>
            <a:ext cx="5930956" cy="513700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be26b4b0d9_0_62"/>
          <p:cNvSpPr txBox="1"/>
          <p:nvPr/>
        </p:nvSpPr>
        <p:spPr>
          <a:xfrm>
            <a:off x="864750" y="3429000"/>
            <a:ext cx="10462500" cy="29720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45720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As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tags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abertura recebem </a:t>
            </a:r>
            <a:r>
              <a:rPr lang="pt-BR" sz="3200" b="1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atributos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Atributos são propriedades auxiliares de uma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b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Nesse exemplo o texto "visite o google" está envolvido por uma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de link, e essa 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precisa do atributo "</a:t>
            </a:r>
            <a:r>
              <a:rPr lang="pt-BR" sz="3200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href</a:t>
            </a:r>
            <a:r>
              <a:rPr lang="pt-BR" sz="3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" que recebe o valor  de "google.com"</a:t>
            </a:r>
            <a:endParaRPr sz="3200" dirty="0"/>
          </a:p>
        </p:txBody>
      </p:sp>
      <p:sp>
        <p:nvSpPr>
          <p:cNvPr id="211" name="Google Shape;211;gbe26b4b0d9_0_62"/>
          <p:cNvSpPr/>
          <p:nvPr/>
        </p:nvSpPr>
        <p:spPr>
          <a:xfrm>
            <a:off x="2920500" y="2442575"/>
            <a:ext cx="582300" cy="3645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12" name="Google Shape;212;gbe26b4b0d9_0_62"/>
          <p:cNvCxnSpPr/>
          <p:nvPr/>
        </p:nvCxnSpPr>
        <p:spPr>
          <a:xfrm>
            <a:off x="5591775" y="2819000"/>
            <a:ext cx="1922400" cy="9300"/>
          </a:xfrm>
          <a:prstGeom prst="straightConnector1">
            <a:avLst/>
          </a:prstGeom>
          <a:noFill/>
          <a:ln w="28575" cap="flat" cmpd="sng">
            <a:solidFill>
              <a:srgbClr val="00FF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7" name="Google Shape;217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0733" y="2381503"/>
            <a:ext cx="8726975" cy="629350"/>
          </a:xfrm>
          <a:prstGeom prst="rect">
            <a:avLst/>
          </a:prstGeom>
          <a:noFill/>
          <a:ln>
            <a:noFill/>
          </a:ln>
        </p:spPr>
      </p:pic>
      <p:sp>
        <p:nvSpPr>
          <p:cNvPr id="218" name="Google Shape;218;p15"/>
          <p:cNvSpPr txBox="1">
            <a:spLocks noGrp="1"/>
          </p:cNvSpPr>
          <p:nvPr>
            <p:ph type="title" idx="4294967295"/>
          </p:nvPr>
        </p:nvSpPr>
        <p:spPr>
          <a:xfrm>
            <a:off x="1083750" y="3942528"/>
            <a:ext cx="10024500" cy="1876200"/>
          </a:xfrm>
          <a:prstGeom prst="rect">
            <a:avLst/>
          </a:prstGeom>
          <a:solidFill>
            <a:srgbClr val="000000"/>
          </a:solidFill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FFFFFF"/>
                </a:solidFill>
              </a:rPr>
              <a:t>Existem </a:t>
            </a:r>
            <a:r>
              <a:rPr lang="pt-BR" sz="2800" dirty="0" err="1">
                <a:solidFill>
                  <a:srgbClr val="FFFFFF"/>
                </a:solidFill>
              </a:rPr>
              <a:t>tags</a:t>
            </a:r>
            <a:r>
              <a:rPr lang="pt-BR" sz="2800" dirty="0">
                <a:solidFill>
                  <a:srgbClr val="FFFFFF"/>
                </a:solidFill>
              </a:rPr>
              <a:t> que não precisam de fechamento, </a:t>
            </a:r>
            <a:r>
              <a:rPr lang="pt-BR" sz="2800" dirty="0">
                <a:solidFill>
                  <a:schemeClr val="lt1"/>
                </a:solidFill>
              </a:rPr>
              <a:t>por ela não possuir um conteúdo interno, ela é o próprio conteúdo. </a:t>
            </a:r>
            <a:br>
              <a:rPr lang="pt-BR" sz="2800" dirty="0">
                <a:solidFill>
                  <a:schemeClr val="lt1"/>
                </a:solidFill>
              </a:rPr>
            </a:br>
            <a:br>
              <a:rPr lang="pt-BR" sz="2800" dirty="0">
                <a:solidFill>
                  <a:schemeClr val="lt1"/>
                </a:solidFill>
              </a:rPr>
            </a:br>
            <a:r>
              <a:rPr lang="pt-BR" sz="2800" dirty="0">
                <a:solidFill>
                  <a:schemeClr val="lt1"/>
                </a:solidFill>
              </a:rPr>
              <a:t>Elas são chamadas de autocontidas.</a:t>
            </a:r>
            <a:br>
              <a:rPr lang="pt-BR" sz="2800" dirty="0">
                <a:solidFill>
                  <a:schemeClr val="lt1"/>
                </a:solidFill>
              </a:rPr>
            </a:br>
            <a:br>
              <a:rPr lang="pt-BR" sz="2800" dirty="0">
                <a:solidFill>
                  <a:schemeClr val="lt1"/>
                </a:solidFill>
              </a:rPr>
            </a:br>
            <a:r>
              <a:rPr lang="pt-BR" sz="2800" dirty="0">
                <a:solidFill>
                  <a:schemeClr val="lt1"/>
                </a:solidFill>
              </a:rPr>
              <a:t>Essa </a:t>
            </a:r>
            <a:r>
              <a:rPr lang="pt-BR" sz="2800" dirty="0" err="1">
                <a:solidFill>
                  <a:schemeClr val="lt1"/>
                </a:solidFill>
              </a:rPr>
              <a:t>tags</a:t>
            </a:r>
            <a:r>
              <a:rPr lang="pt-BR" sz="2800" dirty="0">
                <a:solidFill>
                  <a:schemeClr val="lt1"/>
                </a:solidFill>
              </a:rPr>
              <a:t> geralmente recebem atributos específicos </a:t>
            </a:r>
            <a:endParaRPr sz="2800" dirty="0">
              <a:solidFill>
                <a:schemeClr val="lt1"/>
              </a:solidFill>
            </a:endParaRPr>
          </a:p>
        </p:txBody>
      </p:sp>
      <p:sp>
        <p:nvSpPr>
          <p:cNvPr id="219" name="Google Shape;219;p15"/>
          <p:cNvSpPr txBox="1"/>
          <p:nvPr/>
        </p:nvSpPr>
        <p:spPr>
          <a:xfrm>
            <a:off x="863030" y="835583"/>
            <a:ext cx="10582382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Autocontidas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Google Shape;224;gbe26b4b0d9_0_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6650" y="547413"/>
            <a:ext cx="8423525" cy="725675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be26b4b0d9_0_121"/>
          <p:cNvSpPr txBox="1"/>
          <p:nvPr/>
        </p:nvSpPr>
        <p:spPr>
          <a:xfrm>
            <a:off x="367850" y="5393169"/>
            <a:ext cx="92167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Imagine que cada </a:t>
            </a:r>
            <a:r>
              <a:rPr lang="pt-BR" sz="24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que você vai escrever no seu código é uma caixa que vai ocupar um espaço no  sua página da web. E essas caixas podem ter outras caixas dentro.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6" name="Google Shape;226;gbe26b4b0d9_0_1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36748" y="1529637"/>
            <a:ext cx="4752876" cy="379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gbe26b4b0d9_0_1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354400" y="4832350"/>
            <a:ext cx="590550" cy="169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8" name="Google Shape;228;gbe26b4b0d9_0_1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310180" y="4832350"/>
            <a:ext cx="732870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gbe26b4b0d9_0_1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240125" y="6096700"/>
            <a:ext cx="872977" cy="431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gbe26b4b0d9_0_1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0310175" y="5444897"/>
            <a:ext cx="732875" cy="470353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gbe26b4b0d9_0_121"/>
          <p:cNvSpPr txBox="1"/>
          <p:nvPr/>
        </p:nvSpPr>
        <p:spPr>
          <a:xfrm>
            <a:off x="6606727" y="1880941"/>
            <a:ext cx="4506375" cy="27699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u="sng" dirty="0">
                <a:solidFill>
                  <a:srgbClr val="D9D9D9"/>
                </a:solidFill>
                <a:latin typeface="Calibri"/>
                <a:ea typeface="Calibri"/>
                <a:cs typeface="Calibri"/>
                <a:sym typeface="Calibri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https://developer.mozilla.org/pt-BR/docs/Web/HTML/Element</a:t>
            </a:r>
            <a:b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400" dirty="0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Site da documentação do HTML que pode ser consultado a qualquer hora por vocês! Mas não só é nesse site que tem conteúdo!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gbe26b4b0d9_0_121"/>
          <p:cNvSpPr txBox="1"/>
          <p:nvPr/>
        </p:nvSpPr>
        <p:spPr>
          <a:xfrm>
            <a:off x="10240125" y="6454950"/>
            <a:ext cx="2360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muitas mais ...</a:t>
            </a:r>
            <a:endParaRPr sz="180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2"/>
          <p:cNvSpPr txBox="1">
            <a:spLocks noGrp="1"/>
          </p:cNvSpPr>
          <p:nvPr>
            <p:ph type="ctrTitle"/>
          </p:nvPr>
        </p:nvSpPr>
        <p:spPr>
          <a:xfrm>
            <a:off x="1056936" y="4448187"/>
            <a:ext cx="10484528" cy="13005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alibri"/>
              <a:buNone/>
            </a:pPr>
            <a:r>
              <a:rPr lang="pt-BR" sz="6600" b="1">
                <a:solidFill>
                  <a:schemeClr val="lt1"/>
                </a:solidFill>
              </a:rPr>
              <a:t>Workshop Teens</a:t>
            </a:r>
            <a:endParaRPr sz="6600" b="1">
              <a:solidFill>
                <a:schemeClr val="lt1"/>
              </a:solidFill>
            </a:endParaRPr>
          </a:p>
        </p:txBody>
      </p:sp>
      <p:sp>
        <p:nvSpPr>
          <p:cNvPr id="96" name="Google Shape;96;p2"/>
          <p:cNvSpPr txBox="1"/>
          <p:nvPr/>
        </p:nvSpPr>
        <p:spPr>
          <a:xfrm>
            <a:off x="3886520" y="5748766"/>
            <a:ext cx="4119239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{</a:t>
            </a:r>
            <a:r>
              <a:rPr lang="pt-BR" sz="32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Re</a:t>
            </a:r>
            <a:r>
              <a:rPr lang="pt-BR" sz="3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programa}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7" name="Google Shape;97;p2" descr="A picture containing photo, different, bunch, store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30400" y="274320"/>
            <a:ext cx="8300719" cy="43281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</a:pPr>
            <a:endParaRPr/>
          </a:p>
        </p:txBody>
      </p:sp>
      <p:sp>
        <p:nvSpPr>
          <p:cNvPr id="141" name="Google Shape;141;p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endParaRPr/>
          </a:p>
        </p:txBody>
      </p:sp>
      <p:pic>
        <p:nvPicPr>
          <p:cNvPr id="142" name="Google Shape;142;p9" descr="A picture containing indoor, person, table, person&#10;&#10;Description automatically generate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03153EB7-8EB7-43AA-AD28-0C6A9073B276}"/>
              </a:ext>
            </a:extLst>
          </p:cNvPr>
          <p:cNvSpPr/>
          <p:nvPr/>
        </p:nvSpPr>
        <p:spPr>
          <a:xfrm>
            <a:off x="7153575" y="4672905"/>
            <a:ext cx="4378123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Bora </a:t>
            </a:r>
            <a:r>
              <a:rPr lang="en-US" sz="5400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Codar</a:t>
            </a:r>
            <a:r>
              <a:rPr lang="en-US" sz="54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9785656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3" name="Google Shape;243;gbe26b4b0d9_0_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24275" y="1800360"/>
            <a:ext cx="5029200" cy="1171575"/>
          </a:xfrm>
          <a:prstGeom prst="rect">
            <a:avLst/>
          </a:prstGeom>
          <a:noFill/>
          <a:ln>
            <a:noFill/>
          </a:ln>
        </p:spPr>
      </p:pic>
      <p:sp>
        <p:nvSpPr>
          <p:cNvPr id="244" name="Google Shape;244;gbe26b4b0d9_0_98"/>
          <p:cNvSpPr txBox="1"/>
          <p:nvPr/>
        </p:nvSpPr>
        <p:spPr>
          <a:xfrm>
            <a:off x="1876800" y="228150"/>
            <a:ext cx="84384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CSS - folha de estilo em cascata</a:t>
            </a:r>
            <a:endParaRPr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be26b4b0d9_0_98"/>
          <p:cNvSpPr txBox="1"/>
          <p:nvPr/>
        </p:nvSpPr>
        <p:spPr>
          <a:xfrm>
            <a:off x="2001680" y="1115059"/>
            <a:ext cx="8188640" cy="5539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Como linkar meu arquivo de estilo CSS com meu HTML?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gbe26b4b0d9_0_98"/>
          <p:cNvSpPr txBox="1"/>
          <p:nvPr/>
        </p:nvSpPr>
        <p:spPr>
          <a:xfrm>
            <a:off x="2601701" y="3121238"/>
            <a:ext cx="6988598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Como eu escrevo no meu arquivo de CSS?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7" name="Google Shape;247;gbe26b4b0d9_0_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3425" y="4917075"/>
            <a:ext cx="2521750" cy="1042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gbe26b4b0d9_0_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050" y="3864600"/>
            <a:ext cx="4778425" cy="2853425"/>
          </a:xfrm>
          <a:prstGeom prst="rect">
            <a:avLst/>
          </a:prstGeom>
          <a:noFill/>
          <a:ln>
            <a:noFill/>
          </a:ln>
        </p:spPr>
      </p:pic>
      <p:sp>
        <p:nvSpPr>
          <p:cNvPr id="249" name="Google Shape;249;gbe26b4b0d9_0_98"/>
          <p:cNvSpPr txBox="1"/>
          <p:nvPr/>
        </p:nvSpPr>
        <p:spPr>
          <a:xfrm>
            <a:off x="4454925" y="3920025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 seletor</a:t>
            </a:r>
            <a:endParaRPr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gbe26b4b0d9_0_98"/>
          <p:cNvSpPr txBox="1"/>
          <p:nvPr/>
        </p:nvSpPr>
        <p:spPr>
          <a:xfrm>
            <a:off x="4866075" y="5558925"/>
            <a:ext cx="1460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   Propriedade </a:t>
            </a:r>
            <a:endParaRPr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gbe26b4b0d9_0_98"/>
          <p:cNvSpPr txBox="1"/>
          <p:nvPr/>
        </p:nvSpPr>
        <p:spPr>
          <a:xfrm>
            <a:off x="6326475" y="4776150"/>
            <a:ext cx="2010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FF"/>
                </a:solidFill>
                <a:latin typeface="Calibri"/>
                <a:ea typeface="Calibri"/>
                <a:cs typeface="Calibri"/>
                <a:sym typeface="Calibri"/>
              </a:rPr>
              <a:t>Valor da propriedade</a:t>
            </a:r>
            <a:endParaRPr>
              <a:solidFill>
                <a:srgbClr val="00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" name="Google Shape;256;gbe26b4b0d9_0_9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350" y="2455650"/>
            <a:ext cx="5151200" cy="1552225"/>
          </a:xfrm>
          <a:prstGeom prst="rect">
            <a:avLst/>
          </a:prstGeom>
          <a:noFill/>
          <a:ln>
            <a:noFill/>
          </a:ln>
        </p:spPr>
      </p:pic>
      <p:sp>
        <p:nvSpPr>
          <p:cNvPr id="257" name="Google Shape;257;gbe26b4b0d9_0_95"/>
          <p:cNvSpPr txBox="1"/>
          <p:nvPr/>
        </p:nvSpPr>
        <p:spPr>
          <a:xfrm>
            <a:off x="6265452" y="4678738"/>
            <a:ext cx="4898700" cy="20312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Em seguida, é só chamar a classe escrita no seu arquivo de CSS com um ponto antes, abrir as chaves e colocar o que você quer que aquele elemento receba.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be26b4b0d9_0_95"/>
          <p:cNvSpPr txBox="1"/>
          <p:nvPr/>
        </p:nvSpPr>
        <p:spPr>
          <a:xfrm>
            <a:off x="1354050" y="687585"/>
            <a:ext cx="94839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Como o meu arquivo de CSS sabe o elemento do HTML que eu quero estilizar?</a:t>
            </a:r>
            <a:endParaRPr sz="36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be26b4b0d9_0_95"/>
          <p:cNvSpPr txBox="1"/>
          <p:nvPr/>
        </p:nvSpPr>
        <p:spPr>
          <a:xfrm>
            <a:off x="6265452" y="2216114"/>
            <a:ext cx="4898700" cy="1661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 resposta é: classes!</a:t>
            </a:r>
            <a:b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Class</a:t>
            </a: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é um atributo que pode ser colocado dentro da </a:t>
            </a:r>
            <a:r>
              <a:rPr lang="pt-BR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no HTML 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60" name="Google Shape;260;gbe26b4b0d9_0_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75349" y="5129624"/>
            <a:ext cx="5151199" cy="12300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5" name="Google Shape;265;gbe26b4b0d9_0_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35550" y="2710512"/>
            <a:ext cx="2521750" cy="1042050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gbe26b4b0d9_0_92"/>
          <p:cNvSpPr txBox="1"/>
          <p:nvPr/>
        </p:nvSpPr>
        <p:spPr>
          <a:xfrm>
            <a:off x="750000" y="522537"/>
            <a:ext cx="9911931" cy="8089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Chamando a própria </a:t>
            </a:r>
            <a:r>
              <a:rPr lang="pt-BR" sz="4000" b="1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do elemento</a:t>
            </a:r>
            <a:endParaRPr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gbe26b4b0d9_0_92"/>
          <p:cNvSpPr txBox="1"/>
          <p:nvPr/>
        </p:nvSpPr>
        <p:spPr>
          <a:xfrm>
            <a:off x="804780" y="4085224"/>
            <a:ext cx="4307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meu HTML eu escrevo a </a:t>
            </a:r>
            <a:r>
              <a:rPr lang="pt-BR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be26b4b0d9_0_92"/>
          <p:cNvSpPr txBox="1"/>
          <p:nvPr/>
        </p:nvSpPr>
        <p:spPr>
          <a:xfrm>
            <a:off x="6542875" y="4085224"/>
            <a:ext cx="4307100" cy="4616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no meu CSS eu chamo direto a </a:t>
            </a:r>
            <a:r>
              <a:rPr lang="pt-BR" sz="18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endParaRPr sz="1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be26b4b0d9_0_92"/>
          <p:cNvSpPr txBox="1"/>
          <p:nvPr/>
        </p:nvSpPr>
        <p:spPr>
          <a:xfrm>
            <a:off x="1335640" y="5148125"/>
            <a:ext cx="9154275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OBS: </a:t>
            </a: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quando eu chamo o próprio elemento, TODOS os elementos que forem da mesma </a:t>
            </a:r>
            <a:r>
              <a:rPr lang="pt-BR" sz="2400" i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tag</a:t>
            </a: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vão receber as propriedades, e não apenas o que você quer. 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0" name="Google Shape;270;gbe26b4b0d9_0_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50000" y="1593800"/>
            <a:ext cx="4416661" cy="2233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be26b4b0d9_0_138"/>
          <p:cNvSpPr txBox="1"/>
          <p:nvPr/>
        </p:nvSpPr>
        <p:spPr>
          <a:xfrm>
            <a:off x="366840" y="446100"/>
            <a:ext cx="11458319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Colorimos, damos formas mas também POSICIONAMOS!</a:t>
            </a:r>
            <a:endParaRPr sz="36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gbe26b4b0d9_0_138"/>
          <p:cNvSpPr txBox="1"/>
          <p:nvPr/>
        </p:nvSpPr>
        <p:spPr>
          <a:xfrm>
            <a:off x="1432600" y="1515775"/>
            <a:ext cx="2040065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Flexbox</a:t>
            </a:r>
            <a:r>
              <a:rPr lang="pt-BR" sz="3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endParaRPr sz="3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7" name="Google Shape;277;gbe26b4b0d9_0_138"/>
          <p:cNvSpPr txBox="1"/>
          <p:nvPr/>
        </p:nvSpPr>
        <p:spPr>
          <a:xfrm>
            <a:off x="2190475" y="5276925"/>
            <a:ext cx="72186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https://origamid.com/projetos/flexbox-guia-completo/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78" name="Google Shape;278;gbe26b4b0d9_0_1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6950" y="2546800"/>
            <a:ext cx="3450678" cy="114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gbe26b4b0d9_0_1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92028" y="1880300"/>
            <a:ext cx="4257675" cy="2276475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gbe26b4b0d9_0_138"/>
          <p:cNvSpPr txBox="1"/>
          <p:nvPr/>
        </p:nvSpPr>
        <p:spPr>
          <a:xfrm>
            <a:off x="10065175" y="1820800"/>
            <a:ext cx="91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padrão</a:t>
            </a:r>
            <a:endParaRPr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gbe26b4b0d9_0_138"/>
          <p:cNvSpPr txBox="1"/>
          <p:nvPr/>
        </p:nvSpPr>
        <p:spPr>
          <a:xfrm>
            <a:off x="9949625" y="3290675"/>
            <a:ext cx="1853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com display flex</a:t>
            </a:r>
            <a:endParaRPr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gbe26b4b0d9_0_138"/>
          <p:cNvSpPr/>
          <p:nvPr/>
        </p:nvSpPr>
        <p:spPr>
          <a:xfrm rot="10800000" flipH="1">
            <a:off x="2828225" y="3373425"/>
            <a:ext cx="4094700" cy="453000"/>
          </a:xfrm>
          <a:prstGeom prst="bentArrow">
            <a:avLst>
              <a:gd name="adj1" fmla="val 25000"/>
              <a:gd name="adj2" fmla="val 22249"/>
              <a:gd name="adj3" fmla="val 25000"/>
              <a:gd name="adj4" fmla="val 43750"/>
            </a:avLst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be26b4b0d9_0_188"/>
          <p:cNvSpPr txBox="1"/>
          <p:nvPr/>
        </p:nvSpPr>
        <p:spPr>
          <a:xfrm>
            <a:off x="329355" y="382458"/>
            <a:ext cx="11422020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Web design responsivo </a:t>
            </a:r>
            <a:endParaRPr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be26b4b0d9_0_188"/>
          <p:cNvSpPr txBox="1"/>
          <p:nvPr/>
        </p:nvSpPr>
        <p:spPr>
          <a:xfrm>
            <a:off x="526825" y="5205256"/>
            <a:ext cx="5333100" cy="14772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8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É quando nossa aplicação funciona perfeitamente em diversos tamanhos de tela</a:t>
            </a:r>
            <a:endParaRPr sz="28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9" name="Google Shape;289;gbe26b4b0d9_0_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0250" y="1652744"/>
            <a:ext cx="4286250" cy="3333750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gbe26b4b0d9_0_188"/>
          <p:cNvSpPr txBox="1"/>
          <p:nvPr/>
        </p:nvSpPr>
        <p:spPr>
          <a:xfrm>
            <a:off x="8009301" y="1375694"/>
            <a:ext cx="23661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Media queries</a:t>
            </a:r>
            <a:endParaRPr sz="24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gbe26b4b0d9_0_188"/>
          <p:cNvSpPr txBox="1"/>
          <p:nvPr/>
        </p:nvSpPr>
        <p:spPr>
          <a:xfrm>
            <a:off x="6489501" y="2175611"/>
            <a:ext cx="5405700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Se a tela do navegador for do tamanho 600px de </a:t>
            </a:r>
            <a:r>
              <a:rPr lang="pt-BR" sz="2400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width</a:t>
            </a:r>
            <a:r>
              <a:rPr lang="pt-BR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 ou menor, o media query irá trocar as propriedades</a:t>
            </a:r>
            <a:endParaRPr sz="2400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2" name="Google Shape;292;gbe26b4b0d9_0_18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76688" y="3827550"/>
            <a:ext cx="4543675" cy="1964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gbe26b4b0d9_0_1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55514" y="362164"/>
            <a:ext cx="8280971" cy="6133672"/>
          </a:xfrm>
          <a:prstGeom prst="rect">
            <a:avLst/>
          </a:prstGeom>
          <a:noFill/>
          <a:ln>
            <a:noFill/>
          </a:ln>
        </p:spPr>
      </p:pic>
      <p:sp>
        <p:nvSpPr>
          <p:cNvPr id="298" name="Google Shape;298;gbe26b4b0d9_0_170"/>
          <p:cNvSpPr txBox="1"/>
          <p:nvPr/>
        </p:nvSpPr>
        <p:spPr>
          <a:xfrm>
            <a:off x="1072150" y="4556600"/>
            <a:ext cx="4639800" cy="61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wall, indoor, electronics&#10;&#10;Description automatically generated">
            <a:extLst>
              <a:ext uri="{FF2B5EF4-FFF2-40B4-BE49-F238E27FC236}">
                <a16:creationId xmlns:a16="http://schemas.microsoft.com/office/drawing/2014/main" id="{6F4BE1F1-D60F-4057-A695-9ADEB7C452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378333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monkey sitting at a desk with a computer&#10;&#10;Description automatically generated with medium confidence">
            <a:extLst>
              <a:ext uri="{FF2B5EF4-FFF2-40B4-BE49-F238E27FC236}">
                <a16:creationId xmlns:a16="http://schemas.microsoft.com/office/drawing/2014/main" id="{CD5361BC-EEA2-437C-9153-B113F7AE41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29" y="85687"/>
            <a:ext cx="10107542" cy="6432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96183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e26b4b0d9_0_199"/>
          <p:cNvSpPr txBox="1"/>
          <p:nvPr/>
        </p:nvSpPr>
        <p:spPr>
          <a:xfrm>
            <a:off x="975636" y="217860"/>
            <a:ext cx="9921575" cy="8001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Netlify</a:t>
            </a:r>
            <a:endParaRPr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4" name="Google Shape;304;gbe26b4b0d9_0_199"/>
          <p:cNvPicPr preferRelativeResize="0"/>
          <p:nvPr/>
        </p:nvPicPr>
        <p:blipFill rotWithShape="1">
          <a:blip r:embed="rId3">
            <a:alphaModFix/>
          </a:blip>
          <a:srcRect t="-24690" b="24689"/>
          <a:stretch/>
        </p:blipFill>
        <p:spPr>
          <a:xfrm>
            <a:off x="279550" y="1164462"/>
            <a:ext cx="11313748" cy="1024625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gbe26b4b0d9_0_199"/>
          <p:cNvSpPr txBox="1"/>
          <p:nvPr/>
        </p:nvSpPr>
        <p:spPr>
          <a:xfrm>
            <a:off x="5809875" y="137452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9900FF"/>
                </a:solidFill>
                <a:latin typeface="Calibri"/>
                <a:ea typeface="Calibri"/>
                <a:cs typeface="Calibri"/>
                <a:sym typeface="Calibri"/>
              </a:rPr>
              <a:t>fazer login no netlify</a:t>
            </a:r>
            <a:endParaRPr sz="2000" b="1">
              <a:solidFill>
                <a:srgbClr val="99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6" name="Google Shape;306;gbe26b4b0d9_0_199"/>
          <p:cNvSpPr/>
          <p:nvPr/>
        </p:nvSpPr>
        <p:spPr>
          <a:xfrm>
            <a:off x="8885775" y="1644500"/>
            <a:ext cx="582300" cy="363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FF"/>
              </a:solidFill>
            </a:endParaRPr>
          </a:p>
        </p:txBody>
      </p:sp>
      <p:pic>
        <p:nvPicPr>
          <p:cNvPr id="307" name="Google Shape;307;gbe26b4b0d9_0_1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400" y="2660525"/>
            <a:ext cx="11186051" cy="1298075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be26b4b0d9_0_199"/>
          <p:cNvSpPr/>
          <p:nvPr/>
        </p:nvSpPr>
        <p:spPr>
          <a:xfrm>
            <a:off x="1692250" y="3369075"/>
            <a:ext cx="582300" cy="3639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309" name="Google Shape;309;gbe26b4b0d9_0_199"/>
          <p:cNvSpPr txBox="1"/>
          <p:nvPr/>
        </p:nvSpPr>
        <p:spPr>
          <a:xfrm>
            <a:off x="4209375" y="2660525"/>
            <a:ext cx="28371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clica em sites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10" name="Google Shape;310;gbe26b4b0d9_0_19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614775" y="4430025"/>
            <a:ext cx="4501925" cy="2343750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be26b4b0d9_0_199"/>
          <p:cNvSpPr txBox="1"/>
          <p:nvPr/>
        </p:nvSpPr>
        <p:spPr>
          <a:xfrm>
            <a:off x="7756125" y="4488550"/>
            <a:ext cx="46677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tem uma área da página sites com isso escrito</a:t>
            </a:r>
            <a:endParaRPr sz="2000" b="1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2" name="Google Shape;312;gbe26b4b0d9_0_199"/>
          <p:cNvSpPr/>
          <p:nvPr/>
        </p:nvSpPr>
        <p:spPr>
          <a:xfrm>
            <a:off x="7983363" y="5230800"/>
            <a:ext cx="3789300" cy="7422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FF"/>
              </a:solidFill>
            </a:endParaRPr>
          </a:p>
        </p:txBody>
      </p:sp>
      <p:pic>
        <p:nvPicPr>
          <p:cNvPr id="313" name="Google Shape;313;gbe26b4b0d9_0_19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1975" y="4179175"/>
            <a:ext cx="3304938" cy="2594601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gbe26b4b0d9_0_199"/>
          <p:cNvSpPr txBox="1"/>
          <p:nvPr/>
        </p:nvSpPr>
        <p:spPr>
          <a:xfrm>
            <a:off x="421975" y="5973375"/>
            <a:ext cx="35898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Ache a pasta com seu projeto no seu computador</a:t>
            </a:r>
            <a:endParaRPr sz="2000" b="1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gbe26b4b0d9_0_199"/>
          <p:cNvSpPr/>
          <p:nvPr/>
        </p:nvSpPr>
        <p:spPr>
          <a:xfrm>
            <a:off x="1618150" y="4986300"/>
            <a:ext cx="730500" cy="8697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FF00"/>
              </a:solidFill>
            </a:endParaRPr>
          </a:p>
        </p:txBody>
      </p:sp>
      <p:sp>
        <p:nvSpPr>
          <p:cNvPr id="316" name="Google Shape;316;gbe26b4b0d9_0_199"/>
          <p:cNvSpPr txBox="1"/>
          <p:nvPr/>
        </p:nvSpPr>
        <p:spPr>
          <a:xfrm>
            <a:off x="4111400" y="5401800"/>
            <a:ext cx="3487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00FF00"/>
                </a:solidFill>
                <a:latin typeface="Calibri"/>
                <a:ea typeface="Calibri"/>
                <a:cs typeface="Calibri"/>
                <a:sym typeface="Calibri"/>
              </a:rPr>
              <a:t>ARRASTA A PASTA COM O PROJETO PARA CÁ</a:t>
            </a:r>
            <a:endParaRPr>
              <a:solidFill>
                <a:srgbClr val="00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7" name="Google Shape;317;gbe26b4b0d9_0_199"/>
          <p:cNvSpPr txBox="1"/>
          <p:nvPr/>
        </p:nvSpPr>
        <p:spPr>
          <a:xfrm>
            <a:off x="279550" y="1374525"/>
            <a:ext cx="32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8" name="Google Shape;318;gbe26b4b0d9_0_199"/>
          <p:cNvSpPr txBox="1"/>
          <p:nvPr/>
        </p:nvSpPr>
        <p:spPr>
          <a:xfrm>
            <a:off x="343400" y="2710600"/>
            <a:ext cx="32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9" name="Google Shape;319;gbe26b4b0d9_0_199"/>
          <p:cNvSpPr/>
          <p:nvPr/>
        </p:nvSpPr>
        <p:spPr>
          <a:xfrm>
            <a:off x="3225800" y="5694625"/>
            <a:ext cx="4373100" cy="1626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00FF00"/>
          </a:solidFill>
          <a:ln w="9525" cap="flat" cmpd="sng">
            <a:solidFill>
              <a:srgbClr val="00FF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0" name="Google Shape;320;gbe26b4b0d9_0_199"/>
          <p:cNvSpPr txBox="1"/>
          <p:nvPr/>
        </p:nvSpPr>
        <p:spPr>
          <a:xfrm>
            <a:off x="421975" y="4227375"/>
            <a:ext cx="32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gbe26b4b0d9_0_199"/>
          <p:cNvSpPr txBox="1"/>
          <p:nvPr/>
        </p:nvSpPr>
        <p:spPr>
          <a:xfrm>
            <a:off x="7877275" y="6127275"/>
            <a:ext cx="3252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0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0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extBox 16">
            <a:extLst>
              <a:ext uri="{FF2B5EF4-FFF2-40B4-BE49-F238E27FC236}">
                <a16:creationId xmlns:a16="http://schemas.microsoft.com/office/drawing/2014/main" id="{45B2A3C9-7D6D-4EED-AFB6-070DE98D6E3B}"/>
              </a:ext>
            </a:extLst>
          </p:cNvPr>
          <p:cNvSpPr txBox="1"/>
          <p:nvPr/>
        </p:nvSpPr>
        <p:spPr>
          <a:xfrm>
            <a:off x="5664271" y="774582"/>
            <a:ext cx="6096000" cy="2677656"/>
          </a:xfrm>
          <a:prstGeom prst="rect">
            <a:avLst/>
          </a:prstGeom>
          <a:solidFill>
            <a:srgbClr val="7030A0"/>
          </a:solidFill>
          <a:ln>
            <a:solidFill>
              <a:srgbClr val="FFFFFF"/>
            </a:solidFill>
          </a:ln>
        </p:spPr>
        <p:txBody>
          <a:bodyPr wrap="square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3200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Open Sans"/>
                <a:cs typeface="Arial"/>
                <a:sym typeface="Arial"/>
              </a:rPr>
              <a:t>Vivian Caldas</a:t>
            </a:r>
            <a:endParaRPr kumimoji="0" lang="pt-BR" sz="4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800" b="1" i="0" u="none" strike="noStrike" kern="0" cap="none" spc="0" normalizeH="0" baseline="0" noProof="0" dirty="0">
              <a:ln>
                <a:noFill/>
              </a:ln>
              <a:solidFill>
                <a:srgbClr val="ECDDF3"/>
              </a:solidFill>
              <a:effectLst/>
              <a:uLnTx/>
              <a:uFillTx/>
              <a:latin typeface="Open Sans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ECDDF3"/>
                </a:solidFill>
                <a:effectLst/>
                <a:uLnTx/>
                <a:uFillTx/>
                <a:latin typeface="Open Sans"/>
                <a:cs typeface="Arial"/>
                <a:sym typeface="Arial"/>
              </a:rPr>
              <a:t>Desenvolvedora de Software na Avanade</a:t>
            </a: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CDDF3"/>
              </a:solidFill>
              <a:effectLst/>
              <a:uLnTx/>
              <a:uFillTx/>
              <a:latin typeface="Open Sans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ECDDF3"/>
                </a:solidFill>
                <a:effectLst/>
                <a:uLnTx/>
                <a:uFillTx/>
                <a:latin typeface="Open Sans"/>
                <a:cs typeface="Arial"/>
                <a:sym typeface="Arial"/>
              </a:rPr>
              <a:t>Apaixonada por chá, The Office e gatinhos (não nessa ordem).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ECDDF3"/>
              </a:solidFill>
              <a:effectLst/>
              <a:uLnTx/>
              <a:uFillTx/>
              <a:latin typeface="Open Sans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2800" b="0" i="0" u="none" strike="noStrike" kern="0" cap="none" spc="0" normalizeH="0" baseline="0" noProof="0" dirty="0">
              <a:ln>
                <a:noFill/>
              </a:ln>
              <a:solidFill>
                <a:srgbClr val="7E459B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3" name="Picture 12" descr="A person taking a selfie&#10;&#10;Description automatically generated">
            <a:extLst>
              <a:ext uri="{FF2B5EF4-FFF2-40B4-BE49-F238E27FC236}">
                <a16:creationId xmlns:a16="http://schemas.microsoft.com/office/drawing/2014/main" id="{4159A48D-E01B-4D62-962D-B7DC3D6601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147450" y="1621376"/>
            <a:ext cx="4813443" cy="3615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9224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bdf4f4ca68_0_20"/>
          <p:cNvSpPr txBox="1"/>
          <p:nvPr/>
        </p:nvSpPr>
        <p:spPr>
          <a:xfrm>
            <a:off x="1015250" y="159013"/>
            <a:ext cx="9583950" cy="8236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Como mudar o nome do site no </a:t>
            </a:r>
            <a:r>
              <a:rPr lang="pt-BR" sz="4000" b="1" dirty="0" err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netlify</a:t>
            </a:r>
            <a:r>
              <a:rPr lang="pt-BR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27" name="Google Shape;327;gbdf4f4ca68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076900"/>
            <a:ext cx="11334750" cy="1800225"/>
          </a:xfrm>
          <a:prstGeom prst="rect">
            <a:avLst/>
          </a:prstGeom>
          <a:noFill/>
          <a:ln>
            <a:noFill/>
          </a:ln>
        </p:spPr>
      </p:pic>
      <p:sp>
        <p:nvSpPr>
          <p:cNvPr id="328" name="Google Shape;328;gbdf4f4ca68_0_20"/>
          <p:cNvSpPr txBox="1"/>
          <p:nvPr/>
        </p:nvSpPr>
        <p:spPr>
          <a:xfrm>
            <a:off x="4617175" y="1174625"/>
            <a:ext cx="5168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FF"/>
                </a:solidFill>
                <a:latin typeface="Calibri"/>
                <a:ea typeface="Calibri"/>
                <a:cs typeface="Calibri"/>
                <a:sym typeface="Calibri"/>
              </a:rPr>
              <a:t>clique entres os sites disponíveis o do workshop</a:t>
            </a:r>
            <a:endParaRPr sz="1800" b="1">
              <a:solidFill>
                <a:srgbClr val="FF00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gbdf4f4ca68_0_20"/>
          <p:cNvSpPr/>
          <p:nvPr/>
        </p:nvSpPr>
        <p:spPr>
          <a:xfrm>
            <a:off x="247775" y="1852325"/>
            <a:ext cx="11118900" cy="9216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FF"/>
              </a:solidFill>
            </a:endParaRPr>
          </a:p>
        </p:txBody>
      </p:sp>
      <p:pic>
        <p:nvPicPr>
          <p:cNvPr id="330" name="Google Shape;330;gbdf4f4ca68_0_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6625" y="3210225"/>
            <a:ext cx="6229350" cy="1724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1" name="Google Shape;331;gbdf4f4ca68_0_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782575" y="3029000"/>
            <a:ext cx="2290950" cy="3683450"/>
          </a:xfrm>
          <a:prstGeom prst="rect">
            <a:avLst/>
          </a:prstGeom>
          <a:noFill/>
          <a:ln>
            <a:noFill/>
          </a:ln>
        </p:spPr>
      </p:pic>
      <p:sp>
        <p:nvSpPr>
          <p:cNvPr id="332" name="Google Shape;332;gbdf4f4ca68_0_20"/>
          <p:cNvSpPr txBox="1"/>
          <p:nvPr/>
        </p:nvSpPr>
        <p:spPr>
          <a:xfrm>
            <a:off x="3487725" y="4291900"/>
            <a:ext cx="2819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3" name="Google Shape;333;gbdf4f4ca68_0_20"/>
          <p:cNvSpPr/>
          <p:nvPr/>
        </p:nvSpPr>
        <p:spPr>
          <a:xfrm>
            <a:off x="247775" y="4364175"/>
            <a:ext cx="1478100" cy="525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FF"/>
              </a:solidFill>
            </a:endParaRPr>
          </a:p>
        </p:txBody>
      </p:sp>
      <p:sp>
        <p:nvSpPr>
          <p:cNvPr id="334" name="Google Shape;334;gbdf4f4ca68_0_20"/>
          <p:cNvSpPr txBox="1"/>
          <p:nvPr/>
        </p:nvSpPr>
        <p:spPr>
          <a:xfrm>
            <a:off x="3505800" y="4346100"/>
            <a:ext cx="2737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Clica em Site Settings</a:t>
            </a:r>
            <a:endParaRPr sz="1800" b="1"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6" name="Google Shape;336;gbdf4f4ca68_0_20"/>
          <p:cNvSpPr txBox="1"/>
          <p:nvPr/>
        </p:nvSpPr>
        <p:spPr>
          <a:xfrm>
            <a:off x="8710300" y="5764775"/>
            <a:ext cx="2737800" cy="4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>
                <a:solidFill>
                  <a:srgbClr val="980000"/>
                </a:solidFill>
                <a:latin typeface="Calibri"/>
                <a:ea typeface="Calibri"/>
                <a:cs typeface="Calibri"/>
                <a:sym typeface="Calibri"/>
              </a:rPr>
              <a:t>Clica em Change site Name</a:t>
            </a:r>
            <a:endParaRPr sz="1600" b="1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7" name="Google Shape;337;gbdf4f4ca68_0_20"/>
          <p:cNvSpPr/>
          <p:nvPr/>
        </p:nvSpPr>
        <p:spPr>
          <a:xfrm>
            <a:off x="8884575" y="6142975"/>
            <a:ext cx="2075700" cy="525300"/>
          </a:xfrm>
          <a:prstGeom prst="roundRect">
            <a:avLst>
              <a:gd name="adj" fmla="val 16667"/>
            </a:avLst>
          </a:prstGeom>
          <a:noFill/>
          <a:ln w="28575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FF00FF"/>
              </a:solidFill>
            </a:endParaRPr>
          </a:p>
        </p:txBody>
      </p:sp>
      <p:sp>
        <p:nvSpPr>
          <p:cNvPr id="338" name="Google Shape;338;gbdf4f4ca68_0_20"/>
          <p:cNvSpPr txBox="1"/>
          <p:nvPr/>
        </p:nvSpPr>
        <p:spPr>
          <a:xfrm>
            <a:off x="2610725" y="1142113"/>
            <a:ext cx="32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endParaRPr sz="20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9" name="Google Shape;339;gbdf4f4ca68_0_20"/>
          <p:cNvSpPr txBox="1"/>
          <p:nvPr/>
        </p:nvSpPr>
        <p:spPr>
          <a:xfrm>
            <a:off x="3820300" y="3415375"/>
            <a:ext cx="32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0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0" name="Google Shape;340;gbdf4f4ca68_0_20"/>
          <p:cNvSpPr txBox="1"/>
          <p:nvPr/>
        </p:nvSpPr>
        <p:spPr>
          <a:xfrm>
            <a:off x="10378925" y="3513550"/>
            <a:ext cx="325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endParaRPr sz="2000" b="1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bdf4f4ca68_0_43"/>
          <p:cNvSpPr txBox="1"/>
          <p:nvPr/>
        </p:nvSpPr>
        <p:spPr>
          <a:xfrm>
            <a:off x="1682100" y="245625"/>
            <a:ext cx="8827800" cy="226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COLOQUEM O LINK DO PROJETO NA PLANILHA!</a:t>
            </a:r>
            <a:br>
              <a:rPr lang="pt-BR" sz="4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4500">
                <a:solidFill>
                  <a:srgbClr val="FFFF00"/>
                </a:solidFill>
                <a:latin typeface="Calibri"/>
                <a:ea typeface="Calibri"/>
                <a:cs typeface="Calibri"/>
                <a:sym typeface="Calibri"/>
              </a:rPr>
              <a:t>(o link está no dontpad)</a:t>
            </a:r>
            <a:endParaRPr sz="4500">
              <a:solidFill>
                <a:srgbClr val="FFFF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46" name="Google Shape;346;gbdf4f4ca68_0_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2175" y="2602575"/>
            <a:ext cx="6187826" cy="347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gbe26b4b0d9_0_1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31762" y="1193036"/>
            <a:ext cx="5328475" cy="2664225"/>
          </a:xfrm>
          <a:prstGeom prst="rect">
            <a:avLst/>
          </a:prstGeom>
          <a:noFill/>
          <a:ln>
            <a:noFill/>
          </a:ln>
        </p:spPr>
      </p:pic>
      <p:sp>
        <p:nvSpPr>
          <p:cNvPr id="352" name="Google Shape;352;gbe26b4b0d9_0_181"/>
          <p:cNvSpPr txBox="1"/>
          <p:nvPr/>
        </p:nvSpPr>
        <p:spPr>
          <a:xfrm>
            <a:off x="2639249" y="4864564"/>
            <a:ext cx="6913500" cy="8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0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Arrasamos  &lt;3</a:t>
            </a:r>
            <a:endParaRPr sz="40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3" name="Google Shape;353;gbe26b4b0d9_0_181"/>
          <p:cNvSpPr txBox="1"/>
          <p:nvPr/>
        </p:nvSpPr>
        <p:spPr>
          <a:xfrm>
            <a:off x="2896834" y="4157326"/>
            <a:ext cx="6192600" cy="52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Obrigada pelo dia e dedicação meninas!</a:t>
            </a:r>
            <a:endParaRPr sz="2200" b="1" dirty="0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3"/>
          <p:cNvSpPr txBox="1">
            <a:spLocks noGrp="1"/>
          </p:cNvSpPr>
          <p:nvPr>
            <p:ph type="title"/>
          </p:nvPr>
        </p:nvSpPr>
        <p:spPr>
          <a:xfrm>
            <a:off x="1376040" y="609600"/>
            <a:ext cx="6000805" cy="1044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pt-BR" b="1" dirty="0">
                <a:solidFill>
                  <a:schemeClr val="lt1"/>
                </a:solidFill>
              </a:rPr>
              <a:t>Como será nosso dia:</a:t>
            </a:r>
            <a:endParaRPr dirty="0"/>
          </a:p>
        </p:txBody>
      </p:sp>
      <p:sp>
        <p:nvSpPr>
          <p:cNvPr id="110" name="Google Shape;110;p3"/>
          <p:cNvSpPr txBox="1"/>
          <p:nvPr/>
        </p:nvSpPr>
        <p:spPr>
          <a:xfrm>
            <a:off x="1376040" y="1986230"/>
            <a:ext cx="9096910" cy="49551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pt-BR" sz="2800" b="1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Horários: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 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09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0h às 1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– 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HTML, pastas e nosso banner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 1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às 1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– Intervalo</a:t>
            </a:r>
            <a:b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 10h40 às 12h00 – CSS </a:t>
            </a:r>
            <a:b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 12h00 às 13:00 - Almoço</a:t>
            </a:r>
            <a:b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sz="18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 14h50 às 16h50h – 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Divs, Flexbox e continuação do projeto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 15h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às 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15h40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– intervalo</a:t>
            </a:r>
            <a:endParaRPr sz="14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Das 1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6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h2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às 17h</a:t>
            </a:r>
            <a:r>
              <a:rPr lang="pt-BR" sz="18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pt-BR" sz="18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0 -  subida do projeto no </a:t>
            </a:r>
            <a:r>
              <a:rPr lang="pt-BR" sz="1800" b="0" i="1" u="sng" strike="noStrike" cap="none" dirty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Netlify</a:t>
            </a:r>
            <a:endParaRPr sz="18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3"/>
          <p:cNvSpPr txBox="1"/>
          <p:nvPr/>
        </p:nvSpPr>
        <p:spPr>
          <a:xfrm>
            <a:off x="8626150" y="46350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12" name="Google Shape;112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09900" y="463500"/>
            <a:ext cx="3517974" cy="2094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"/>
          <p:cNvSpPr txBox="1">
            <a:spLocks noGrp="1"/>
          </p:cNvSpPr>
          <p:nvPr>
            <p:ph type="title"/>
          </p:nvPr>
        </p:nvSpPr>
        <p:spPr>
          <a:xfrm>
            <a:off x="573981" y="479395"/>
            <a:ext cx="5522019" cy="2175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320"/>
              <a:buFont typeface="Calibri"/>
              <a:buNone/>
            </a:pPr>
            <a:r>
              <a:rPr lang="pt-BR" sz="4320" b="1" dirty="0" err="1">
                <a:solidFill>
                  <a:schemeClr val="lt1"/>
                </a:solidFill>
              </a:rPr>
              <a:t>Pré</a:t>
            </a:r>
            <a:r>
              <a:rPr lang="pt-BR" sz="4320" b="1" dirty="0">
                <a:solidFill>
                  <a:schemeClr val="lt1"/>
                </a:solidFill>
              </a:rPr>
              <a:t>-Workshop:</a:t>
            </a:r>
            <a:br>
              <a:rPr lang="pt-BR" sz="4320" b="1" dirty="0">
                <a:solidFill>
                  <a:schemeClr val="lt1"/>
                </a:solidFill>
              </a:rPr>
            </a:br>
            <a:br>
              <a:rPr lang="pt-BR" sz="3959" dirty="0">
                <a:solidFill>
                  <a:schemeClr val="lt1"/>
                </a:solidFill>
              </a:rPr>
            </a:br>
            <a:r>
              <a:rPr lang="pt-BR" sz="2880" dirty="0">
                <a:solidFill>
                  <a:schemeClr val="lt1"/>
                </a:solidFill>
              </a:rPr>
              <a:t>1.   Baixar o </a:t>
            </a:r>
            <a:r>
              <a:rPr lang="pt-BR" sz="2880" b="1" dirty="0">
                <a:solidFill>
                  <a:schemeClr val="lt1"/>
                </a:solidFill>
              </a:rPr>
              <a:t>VS </a:t>
            </a:r>
            <a:r>
              <a:rPr lang="pt-BR" sz="2880" b="1" dirty="0" err="1">
                <a:solidFill>
                  <a:schemeClr val="lt1"/>
                </a:solidFill>
              </a:rPr>
              <a:t>Code</a:t>
            </a:r>
            <a:br>
              <a:rPr lang="pt-BR" sz="2880" dirty="0">
                <a:solidFill>
                  <a:schemeClr val="lt1"/>
                </a:solidFill>
              </a:rPr>
            </a:br>
            <a:r>
              <a:rPr lang="pt-BR" sz="2880" dirty="0">
                <a:solidFill>
                  <a:schemeClr val="lt1"/>
                </a:solidFill>
              </a:rPr>
              <a:t>2.   Fazer conta no </a:t>
            </a:r>
            <a:r>
              <a:rPr lang="pt-BR" sz="2880" b="1" dirty="0" err="1">
                <a:solidFill>
                  <a:schemeClr val="lt1"/>
                </a:solidFill>
              </a:rPr>
              <a:t>Netlify</a:t>
            </a:r>
            <a:r>
              <a:rPr lang="pt-BR" sz="2880" b="1" dirty="0">
                <a:solidFill>
                  <a:schemeClr val="lt1"/>
                </a:solidFill>
              </a:rPr>
              <a:t> - https://www.netlify.com/</a:t>
            </a:r>
            <a:endParaRPr dirty="0"/>
          </a:p>
        </p:txBody>
      </p:sp>
      <p:sp>
        <p:nvSpPr>
          <p:cNvPr id="109" name="Google Shape;109;p4"/>
          <p:cNvSpPr txBox="1">
            <a:spLocks noGrp="1"/>
          </p:cNvSpPr>
          <p:nvPr>
            <p:ph type="body" idx="1"/>
          </p:nvPr>
        </p:nvSpPr>
        <p:spPr>
          <a:xfrm>
            <a:off x="4820575" y="3510667"/>
            <a:ext cx="6728425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2500" lnSpcReduction="1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</a:pPr>
            <a:r>
              <a:rPr lang="pt-BR" sz="3200" b="1" dirty="0">
                <a:solidFill>
                  <a:schemeClr val="lt1"/>
                </a:solidFill>
              </a:rPr>
              <a:t>Link para dúvidas durante a aula:</a:t>
            </a:r>
            <a:endParaRPr dirty="0"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 dirty="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600"/>
              <a:buNone/>
            </a:pPr>
            <a:r>
              <a:rPr lang="pt-BR" sz="2600" u="sng" dirty="0">
                <a:solidFill>
                  <a:schemeClr val="lt1"/>
                </a:solidFill>
              </a:rPr>
              <a:t>http://dontpad.com/workshopreprogramaTeensWSTurma10</a:t>
            </a:r>
            <a:endParaRPr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6"/>
          <p:cNvSpPr txBox="1">
            <a:spLocks noGrp="1"/>
          </p:cNvSpPr>
          <p:nvPr>
            <p:ph type="title"/>
          </p:nvPr>
        </p:nvSpPr>
        <p:spPr>
          <a:xfrm>
            <a:off x="414182" y="213064"/>
            <a:ext cx="8915399" cy="10497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pt-BR" b="1">
                <a:solidFill>
                  <a:schemeClr val="lt1"/>
                </a:solidFill>
              </a:rPr>
              <a:t>O que iremos abordar:</a:t>
            </a:r>
            <a:endParaRPr/>
          </a:p>
        </p:txBody>
      </p:sp>
      <p:sp>
        <p:nvSpPr>
          <p:cNvPr id="124" name="Google Shape;124;p6"/>
          <p:cNvSpPr txBox="1">
            <a:spLocks noGrp="1"/>
          </p:cNvSpPr>
          <p:nvPr>
            <p:ph type="body" idx="1"/>
          </p:nvPr>
        </p:nvSpPr>
        <p:spPr>
          <a:xfrm>
            <a:off x="1704513" y="2041864"/>
            <a:ext cx="9951868" cy="30184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</a:pPr>
            <a:r>
              <a:rPr lang="pt-BR">
                <a:solidFill>
                  <a:schemeClr val="lt1"/>
                </a:solidFill>
              </a:rPr>
              <a:t>  </a:t>
            </a:r>
            <a:r>
              <a:rPr lang="pt-BR" sz="2800">
                <a:solidFill>
                  <a:schemeClr val="lt1"/>
                </a:solidFill>
              </a:rPr>
              <a:t>- Introdução  às linguagens de HTML e CSS, utilizadas para criação de páginas web;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595959"/>
              </a:buClr>
              <a:buSzPts val="2800"/>
              <a:buNone/>
            </a:pPr>
            <a:endParaRPr sz="2800">
              <a:solidFill>
                <a:schemeClr val="lt1"/>
              </a:solidFill>
            </a:endParaRPr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2800"/>
              <a:buNone/>
            </a:pPr>
            <a:r>
              <a:rPr lang="pt-BR" sz="2800">
                <a:solidFill>
                  <a:schemeClr val="lt1"/>
                </a:solidFill>
              </a:rPr>
              <a:t>  - O workshop terá como produto final um site, que servirá de portfólio pra vocês e o colocaremos no ar com o netlify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"/>
          <p:cNvSpPr txBox="1">
            <a:spLocks noGrp="1"/>
          </p:cNvSpPr>
          <p:nvPr>
            <p:ph type="title"/>
          </p:nvPr>
        </p:nvSpPr>
        <p:spPr>
          <a:xfrm>
            <a:off x="1848525" y="76050"/>
            <a:ext cx="8752500" cy="79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Font typeface="Calibri"/>
              <a:buNone/>
            </a:pPr>
            <a:r>
              <a:rPr lang="pt-BR">
                <a:solidFill>
                  <a:schemeClr val="lt1"/>
                </a:solidFill>
              </a:rPr>
              <a:t>A carinha final do nosso projeto</a:t>
            </a:r>
            <a:endParaRPr/>
          </a:p>
        </p:txBody>
      </p:sp>
      <p:pic>
        <p:nvPicPr>
          <p:cNvPr id="130" name="Google Shape;130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57725" y="984225"/>
            <a:ext cx="4119251" cy="569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86375" y="984225"/>
            <a:ext cx="4542106" cy="5698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7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127" name="Google Shape;127;p7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/>
          </a:p>
        </p:txBody>
      </p:sp>
      <p:pic>
        <p:nvPicPr>
          <p:cNvPr id="128" name="Google Shape;128;p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422767" cy="69291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oogle Shape;139;p7">
            <a:extLst>
              <a:ext uri="{FF2B5EF4-FFF2-40B4-BE49-F238E27FC236}">
                <a16:creationId xmlns:a16="http://schemas.microsoft.com/office/drawing/2014/main" id="{8FC010E2-FE56-4C4B-A45C-5BAC3F8E5A86}"/>
              </a:ext>
            </a:extLst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12372" y="192655"/>
            <a:ext cx="2892239" cy="2912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8"/>
          <p:cNvSpPr txBox="1"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Calibri"/>
              <a:buNone/>
            </a:pPr>
            <a:endParaRPr/>
          </a:p>
        </p:txBody>
      </p:sp>
      <p:sp>
        <p:nvSpPr>
          <p:cNvPr id="134" name="Google Shape;134;p8"/>
          <p:cNvSpPr txBox="1"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800"/>
              <a:buNone/>
            </a:pPr>
            <a:endParaRPr/>
          </a:p>
        </p:txBody>
      </p:sp>
      <p:pic>
        <p:nvPicPr>
          <p:cNvPr id="135" name="Google Shape;13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-72292"/>
            <a:ext cx="12192000" cy="69302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54</TotalTime>
  <Words>1015</Words>
  <Application>Microsoft Office PowerPoint</Application>
  <PresentationFormat>Widescreen</PresentationFormat>
  <Paragraphs>107</Paragraphs>
  <Slides>32</Slides>
  <Notes>30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9" baseType="lpstr">
      <vt:lpstr>Arial</vt:lpstr>
      <vt:lpstr>Arial</vt:lpstr>
      <vt:lpstr>Open Sans</vt:lpstr>
      <vt:lpstr>Courier New</vt:lpstr>
      <vt:lpstr>Calibri</vt:lpstr>
      <vt:lpstr>Roboto</vt:lpstr>
      <vt:lpstr>Office Theme</vt:lpstr>
      <vt:lpstr>PowerPoint Presentation</vt:lpstr>
      <vt:lpstr>Workshop Teens</vt:lpstr>
      <vt:lpstr>PowerPoint Presentation</vt:lpstr>
      <vt:lpstr>Como será nosso dia:</vt:lpstr>
      <vt:lpstr>Pré-Workshop:  1.   Baixar o VS Code 2.   Fazer conta no Netlify - https://www.netlify.com/</vt:lpstr>
      <vt:lpstr>O que iremos abordar:</vt:lpstr>
      <vt:lpstr>A carinha final do nosso projeto</vt:lpstr>
      <vt:lpstr>PowerPoint Presentation</vt:lpstr>
      <vt:lpstr>PowerPoint Presentation</vt:lpstr>
      <vt:lpstr>O que nós vamos aprender para construir nosso site?</vt:lpstr>
      <vt:lpstr>O que é HTML?</vt:lpstr>
      <vt:lpstr>O que é CSS?</vt:lpstr>
      <vt:lpstr>HTML – Anatomia + Introdução ao VS Code</vt:lpstr>
      <vt:lpstr>Estrutura básica de organização de arquivos</vt:lpstr>
      <vt:lpstr>PowerPoint Presentation</vt:lpstr>
      <vt:lpstr>Tag – etiqueta (tag), atributo, valor e conteúdo</vt:lpstr>
      <vt:lpstr>PowerPoint Presentation</vt:lpstr>
      <vt:lpstr>Existem tags que não precisam de fechamento, por ela não possuir um conteúdo interno, ela é o próprio conteúdo.   Elas são chamadas de autocontidas.  Essa tags geralmente recebem atributos específicos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Emanuelle Maia Moreira</dc:creator>
  <cp:lastModifiedBy>Vivian Helena Caldas</cp:lastModifiedBy>
  <cp:revision>8</cp:revision>
  <dcterms:created xsi:type="dcterms:W3CDTF">2020-05-03T20:31:29Z</dcterms:created>
  <dcterms:modified xsi:type="dcterms:W3CDTF">2021-02-20T23:18:56Z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5fae8262-b78e-4366-8929-a5d6aac95320_Enabled">
    <vt:lpwstr>true</vt:lpwstr>
  </property>
  <property fmtid="{D5CDD505-2E9C-101B-9397-08002B2CF9AE}" pid="3" name="MSIP_Label_5fae8262-b78e-4366-8929-a5d6aac95320_SetDate">
    <vt:lpwstr>2020-09-18T16:26:11Z</vt:lpwstr>
  </property>
  <property fmtid="{D5CDD505-2E9C-101B-9397-08002B2CF9AE}" pid="4" name="MSIP_Label_5fae8262-b78e-4366-8929-a5d6aac95320_Method">
    <vt:lpwstr>Standard</vt:lpwstr>
  </property>
  <property fmtid="{D5CDD505-2E9C-101B-9397-08002B2CF9AE}" pid="5" name="MSIP_Label_5fae8262-b78e-4366-8929-a5d6aac95320_Name">
    <vt:lpwstr>5fae8262-b78e-4366-8929-a5d6aac95320</vt:lpwstr>
  </property>
  <property fmtid="{D5CDD505-2E9C-101B-9397-08002B2CF9AE}" pid="6" name="MSIP_Label_5fae8262-b78e-4366-8929-a5d6aac95320_SiteId">
    <vt:lpwstr>cf36141c-ddd7-45a7-b073-111f66d0b30c</vt:lpwstr>
  </property>
  <property fmtid="{D5CDD505-2E9C-101B-9397-08002B2CF9AE}" pid="7" name="MSIP_Label_5fae8262-b78e-4366-8929-a5d6aac95320_ActionId">
    <vt:lpwstr>92df7e43-5fd3-49cb-987d-13d424ae33b0</vt:lpwstr>
  </property>
  <property fmtid="{D5CDD505-2E9C-101B-9397-08002B2CF9AE}" pid="8" name="MSIP_Label_5fae8262-b78e-4366-8929-a5d6aac95320_ContentBits">
    <vt:lpwstr>0</vt:lpwstr>
  </property>
</Properties>
</file>